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087A3B-4854-49F6-B244-89ABB5597EE8}" v="2970" dt="2022-04-19T21:51:03.3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979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759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13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905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772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52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941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248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52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839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806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500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4557" y="1653703"/>
            <a:ext cx="3361953" cy="2470488"/>
          </a:xfrm>
        </p:spPr>
        <p:txBody>
          <a:bodyPr>
            <a:normAutofit/>
          </a:bodyPr>
          <a:lstStyle/>
          <a:p>
            <a:r>
              <a:rPr lang="ru-RU" sz="3400">
                <a:cs typeface="Calibri Light"/>
              </a:rPr>
              <a:t>Сюжетно-ролевые игры по профориентации с детьми с ОВЗ</a:t>
            </a:r>
            <a:endParaRPr lang="ru-RU" sz="34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724" y="4260714"/>
            <a:ext cx="3331786" cy="103209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700">
                <a:cs typeface="Calibri"/>
              </a:rPr>
              <a:t>Подготовила: воспитатель первой квалификационной категории Старикова Юлия Ринатовна</a:t>
            </a:r>
            <a:endParaRPr lang="ru-RU" sz="1700"/>
          </a:p>
        </p:txBody>
      </p:sp>
      <p:pic>
        <p:nvPicPr>
          <p:cNvPr id="5" name="Рисунок 5" descr="Изображение выглядит как человек, ребенок, земля, мальчик&#10;&#10;Автоматически созданное описание">
            <a:extLst>
              <a:ext uri="{FF2B5EF4-FFF2-40B4-BE49-F238E27FC236}">
                <a16:creationId xmlns:a16="http://schemas.microsoft.com/office/drawing/2014/main" id="{CB5C550C-FE3F-632E-B026-8BBFA749C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104488" y="1832334"/>
            <a:ext cx="4257773" cy="3193329"/>
          </a:xfrm>
          <a:prstGeom prst="rect">
            <a:avLst/>
          </a:prstGeom>
        </p:spPr>
      </p:pic>
      <p:pic>
        <p:nvPicPr>
          <p:cNvPr id="4" name="Рисунок 4" descr="Изображение выглядит как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4069581D-D420-645F-7E69-343A7BDA1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860497" y="1832335"/>
            <a:ext cx="4257773" cy="319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2BF75-60F2-E363-0253-88E0B481B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/>
          </a:bodyPr>
          <a:lstStyle/>
          <a:p>
            <a:endParaRPr lang="ru-RU" sz="4000"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93C65C-F26C-134F-8C32-740B1E19E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418408"/>
            <a:ext cx="2942813" cy="354026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000">
                <a:cs typeface="Calibri"/>
              </a:rPr>
              <a:t>На сегодняшний день одним из приоритетных направлений является интеграция детей с ограниченными возможностями здоровья в полноценную социальную жизнь. Готовить такого ребенка к жизни в современном обществе необходимо начиная с детского сада. </a:t>
            </a:r>
          </a:p>
          <a:p>
            <a:r>
              <a:rPr lang="ru-RU" sz="1000">
                <a:cs typeface="Calibri"/>
              </a:rPr>
              <a:t>Перед нами стоит задача сформировать у детей знания, умения и навыки необходимые им в быту, а в будущем и в самостоятельной жизни. Дошкольная группа-первая ступень в формировании базовых знаний о профессиях.</a:t>
            </a:r>
          </a:p>
          <a:p>
            <a:r>
              <a:rPr lang="ru-RU" sz="1000">
                <a:cs typeface="Calibri"/>
              </a:rPr>
              <a:t>В ФГОС дошкольного образования один из аспектов образовательной области "Социально-коммуникативное развитие" направлен на достижение цели формирования положительного отношения к труду. Поэтому уже в дошкольном возрасте необходимо формировать у детей элементарные представления о многообразии профессий, прививать зачатки понимания профессионального труда взрослого человека.</a:t>
            </a:r>
          </a:p>
          <a:p>
            <a:endParaRPr lang="ru-RU" sz="1000">
              <a:cs typeface="Calibri"/>
            </a:endParaRPr>
          </a:p>
        </p:txBody>
      </p:sp>
      <p:pic>
        <p:nvPicPr>
          <p:cNvPr id="4" name="Рисунок 4" descr="Изображение выглядит как ребенок, человек, молодой, маленький&#10;&#10;Автоматически созданное описание">
            <a:extLst>
              <a:ext uri="{FF2B5EF4-FFF2-40B4-BE49-F238E27FC236}">
                <a16:creationId xmlns:a16="http://schemas.microsoft.com/office/drawing/2014/main" id="{C0776C02-51E3-1A7F-4199-717267E9F6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22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5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588EEC-7A3B-F808-6203-068EABE90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394" y="126186"/>
            <a:ext cx="10813459" cy="3118141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A34041-E5C6-CFD6-B77D-1FAC4CB57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082" y="3896544"/>
            <a:ext cx="11584858" cy="2741305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ru-RU" sz="2000" dirty="0">
                <a:cs typeface="Calibri"/>
              </a:rPr>
              <a:t>В связи с особенностями развития, у детей с ограниченными возможностями не происходит спонтанное усвоение общественного опыта, поэтому они нуждаются в целенаправленном обучающем воздействии. И в этом огромное значение имеют ПРОФОРИЕНТАЦИОННЫЕ СЮЖЕТНО-РОЛЕВЫЕ ИГРЫ. Они выполняют огромную роль в процессе развития детей, их социализации и профориентации.</a:t>
            </a:r>
          </a:p>
          <a:p>
            <a:r>
              <a:rPr lang="ru-RU" sz="2000" dirty="0">
                <a:cs typeface="Calibri"/>
              </a:rPr>
              <a:t>В сюжетно-ролевой игре происходит воспроизведение детьми взрослого мира. Здесь дети создают воображаемую ситуацию, перевоплощаются в образы окружающих его взрослых, беря на себя роли.</a:t>
            </a:r>
          </a:p>
          <a:p>
            <a:r>
              <a:rPr lang="ru-RU" sz="2000" dirty="0">
                <a:cs typeface="Calibri"/>
              </a:rPr>
              <a:t>С целью повышения эффективности работы по ранней профориентации детей с </a:t>
            </a:r>
            <a:r>
              <a:rPr lang="ru-RU" sz="2000" dirty="0" err="1">
                <a:cs typeface="Calibri"/>
              </a:rPr>
              <a:t>овз</a:t>
            </a:r>
            <a:r>
              <a:rPr lang="ru-RU" sz="2000" dirty="0">
                <a:cs typeface="Calibri"/>
              </a:rPr>
              <a:t> посредством сюжетно-ролевых игр реализуется следующая система работы:</a:t>
            </a:r>
          </a:p>
          <a:p>
            <a:r>
              <a:rPr lang="ru-RU" sz="2000" dirty="0">
                <a:cs typeface="Calibri"/>
              </a:rPr>
              <a:t>1 Организация образовательной деятельности в сюжетно-ролевых играх, направленных  на знакомство детей с </a:t>
            </a:r>
            <a:r>
              <a:rPr lang="ru-RU" sz="2000" dirty="0" err="1">
                <a:cs typeface="Calibri"/>
              </a:rPr>
              <a:t>овз</a:t>
            </a:r>
            <a:r>
              <a:rPr lang="ru-RU" sz="2000" dirty="0">
                <a:cs typeface="Calibri"/>
              </a:rPr>
              <a:t> с профессиями взрослых.</a:t>
            </a:r>
          </a:p>
          <a:p>
            <a:r>
              <a:rPr lang="ru-RU" sz="2000" dirty="0">
                <a:cs typeface="Calibri"/>
              </a:rPr>
              <a:t>2.Создание развивающей предметно-пространственной среды.</a:t>
            </a:r>
          </a:p>
          <a:p>
            <a:r>
              <a:rPr lang="ru-RU" sz="2000" dirty="0">
                <a:cs typeface="Calibri"/>
              </a:rPr>
              <a:t>3.Организация взаимодействия с родителями.</a:t>
            </a:r>
          </a:p>
          <a:p>
            <a:r>
              <a:rPr lang="ru-RU" sz="2000" dirty="0">
                <a:cs typeface="Calibri"/>
              </a:rPr>
              <a:t>Для того, чтобы организовать сюжетно-ролевую игру необходимо провести большую предварительную работу.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BE7D5A-54B9-A9BF-0151-10C7A46E4BC4}"/>
              </a:ext>
            </a:extLst>
          </p:cNvPr>
          <p:cNvSpPr txBox="1"/>
          <p:nvPr/>
        </p:nvSpPr>
        <p:spPr>
          <a:xfrm>
            <a:off x="-312463" y="1676037"/>
            <a:ext cx="1177586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/>
              <a:t>Текст слайда</a:t>
            </a:r>
          </a:p>
        </p:txBody>
      </p:sp>
      <p:pic>
        <p:nvPicPr>
          <p:cNvPr id="5" name="Рисунок 5" descr="Изображение выглядит как земля, человек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73F52B2A-8E57-322C-0F33-E5221C8B8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576" y="293593"/>
            <a:ext cx="3774141" cy="2830605"/>
          </a:xfrm>
          <a:prstGeom prst="rect">
            <a:avLst/>
          </a:prstGeom>
        </p:spPr>
      </p:pic>
      <p:pic>
        <p:nvPicPr>
          <p:cNvPr id="6" name="Рисунок 6" descr="Изображение выглядит как пол, ребенок,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12CDD456-E44C-4FDF-CA4B-F0040E81E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752" y="181536"/>
            <a:ext cx="3908611" cy="294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261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7DEAA0-95DD-7473-C65C-3DE0D51A8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ru-RU" dirty="0">
                <a:cs typeface="Calibri Light"/>
              </a:rPr>
              <a:t>Этапы.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FE66DC-60F2-BAE0-E607-31A5E4CCE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000" dirty="0">
                <a:cs typeface="Calibri"/>
              </a:rPr>
              <a:t>В своей работе для организации профориентационных сюжетно-ролевых игр использую 3 этапа формирования сюжетно-ролевой игры:</a:t>
            </a:r>
          </a:p>
          <a:p>
            <a:r>
              <a:rPr lang="ru-RU" sz="2000" dirty="0">
                <a:cs typeface="Calibri"/>
              </a:rPr>
              <a:t>На начальном этапе создаю эмоциональное отношение к игрушкам, игровой ситуации и формирую ориентировочную деятельность детей. Под руководством взрослого дети выполняют последовательные игровые действия, учатся правильно соединять отдельные игровые действия в логически связанную цепочку</a:t>
            </a:r>
          </a:p>
          <a:p>
            <a:endParaRPr lang="ru-RU" sz="2000" dirty="0">
              <a:cs typeface="Calibri"/>
            </a:endParaRP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DE02C4B-6FC6-142C-2A42-D25CC29CCE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18" b="2757"/>
          <a:stretch/>
        </p:blipFill>
        <p:spPr>
          <a:xfrm rot="5400000">
            <a:off x="-1111204" y="1111204"/>
            <a:ext cx="6858000" cy="4635591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6B0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907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0DB9C61-90E0-484F-8602-02F49EDC1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41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7ED563-E5DB-4937-BF78-7893C4DC9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680" y="228036"/>
            <a:ext cx="11724640" cy="63779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A962-AEF3-ECB4-7202-2C14EA082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220" y="860028"/>
            <a:ext cx="6006192" cy="1324907"/>
          </a:xfrm>
        </p:spPr>
        <p:txBody>
          <a:bodyPr>
            <a:normAutofit/>
          </a:bodyPr>
          <a:lstStyle/>
          <a:p>
            <a:endParaRPr lang="ru-RU">
              <a:solidFill>
                <a:srgbClr val="641A36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B06529-C748-3EFB-2A15-5A09F8C62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220" y="2248823"/>
            <a:ext cx="6006192" cy="392813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000">
                <a:solidFill>
                  <a:srgbClr val="641A36"/>
                </a:solidFill>
                <a:cs typeface="Calibri"/>
              </a:rPr>
              <a:t>На следующем этапе мы переводим внимание ребенка в игре от действия с игрушками на взаимодействие с партнером. Мы учим детей брать на себя игровую роль.</a:t>
            </a:r>
          </a:p>
          <a:p>
            <a:r>
              <a:rPr lang="ru-RU" sz="2000">
                <a:solidFill>
                  <a:srgbClr val="641A36"/>
                </a:solidFill>
                <a:cs typeface="Calibri"/>
              </a:rPr>
              <a:t>Для формирования ролевого поведения начиная совместную игру с детьми, используем парные роли, хорошо знакомые ребенку по его жизненной практике, например: доктор-больной, продавец-покупатель и т.д.</a:t>
            </a:r>
          </a:p>
          <a:p>
            <a:r>
              <a:rPr lang="ru-RU" sz="2000">
                <a:solidFill>
                  <a:srgbClr val="641A36"/>
                </a:solidFill>
                <a:cs typeface="Calibri"/>
              </a:rPr>
              <a:t>И здесь главным моментом является воспроизведение деятельности взрослых людей. Учим ролевому взаимодействию, чтобы ребенок мог вести ролевой диалог.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06B647-FE95-4550-8350-3D2180C62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60466" y="699706"/>
            <a:ext cx="4114800" cy="5477256"/>
          </a:xfrm>
          <a:prstGeom prst="rect">
            <a:avLst/>
          </a:prstGeom>
          <a:solidFill>
            <a:srgbClr val="FFFFFF"/>
          </a:solidFill>
          <a:ln w="15875">
            <a:solidFill>
              <a:srgbClr val="641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человек, мальчик, ребено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FDE9C2F9-3D74-4E7C-11E1-6AEC5EE609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48" r="1" b="1"/>
          <a:stretch/>
        </p:blipFill>
        <p:spPr>
          <a:xfrm rot="5400000">
            <a:off x="6842295" y="1544293"/>
            <a:ext cx="5151142" cy="378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83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A76DAA-4341-2193-A0C6-A33A3D5FD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6"/>
            <a:ext cx="6586491" cy="1676603"/>
          </a:xfrm>
        </p:spPr>
        <p:txBody>
          <a:bodyPr>
            <a:normAutofit/>
          </a:bodyPr>
          <a:lstStyle/>
          <a:p>
            <a:endParaRPr lang="ru-RU" sz="54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1A17C1-F36A-46F9-771C-567F62E29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400" dirty="0">
                <a:cs typeface="Calibri"/>
              </a:rPr>
              <a:t>На третьем этапе- учим детей изменять свое ролевое поведение в соответствии с разными ролями партнеров. </a:t>
            </a:r>
          </a:p>
          <a:p>
            <a:r>
              <a:rPr lang="ru-RU" sz="2400" dirty="0">
                <a:cs typeface="Calibri"/>
              </a:rPr>
              <a:t>Начинать такую работу целесообразно с каждым из детей индивидуально. </a:t>
            </a:r>
          </a:p>
          <a:p>
            <a:r>
              <a:rPr lang="ru-RU" sz="2400" dirty="0">
                <a:cs typeface="Calibri"/>
              </a:rPr>
              <a:t>Меняя роли в игре, мы каждый раз развертываем новый диалог со своим основным партнером (например: разговариваем с врачом как пациент, как медсестра. Или как ученик с учителем).</a:t>
            </a:r>
          </a:p>
        </p:txBody>
      </p:sp>
      <p:pic>
        <p:nvPicPr>
          <p:cNvPr id="4" name="Рисунок 4" descr="Изображение выглядит как текст, ребенок, внутренний, молодой&#10;&#10;Автоматически созданное описание">
            <a:extLst>
              <a:ext uri="{FF2B5EF4-FFF2-40B4-BE49-F238E27FC236}">
                <a16:creationId xmlns:a16="http://schemas.microsoft.com/office/drawing/2014/main" id="{1CA2CD5A-0CBD-CF52-65A5-8290C6A6E8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37" b="4937"/>
          <a:stretch/>
        </p:blipFill>
        <p:spPr>
          <a:xfrm rot="5400000">
            <a:off x="-1111204" y="1111204"/>
            <a:ext cx="6858000" cy="463559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22267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DD299-D691-BA97-DEEA-D71C05A3F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6"/>
            <a:ext cx="6586491" cy="1676603"/>
          </a:xfrm>
        </p:spPr>
        <p:txBody>
          <a:bodyPr>
            <a:normAutofit/>
          </a:bodyPr>
          <a:lstStyle/>
          <a:p>
            <a:endParaRPr lang="ru-RU" sz="54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35FE9E-5BF6-3A8A-D512-75484AD67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700">
                <a:cs typeface="Calibri"/>
              </a:rPr>
              <a:t>Хотелось бы отметить, что формирование представлений детей с ОВЗ о труде взрослых через сюжетно-ролевую игру - это необходимый и результативный процесс, которым управляет взрослый, используя в своей деятельности все возможности для обучения и приобщения их к миру профессий.</a:t>
            </a:r>
          </a:p>
          <a:p>
            <a:r>
              <a:rPr lang="ru-RU" sz="1700">
                <a:cs typeface="Calibri"/>
              </a:rPr>
              <a:t>ИМЕННО В СЮЖЕТНО-РОЛЕВОЙ ИГРЕ: -РАЗВИВАЕТСЯ РАЗГОВОРНАЯ РЕЧЬ, ОБОГОЩАЕТСЯ И РАЗВИВАЕТСЯ СЛОВАРЬ ДЕТЕЙ С ОВЗ; -РЕБЕНОК УЧИТСЯ ПОДРАЖАТЬ ДЕЙСТВИЯМ ВЗРОСЛЫХ, У НЕГО ФОРМИРУЕТСЯ КУЛЬТУРА ОБЩЕНИЯ, УВАЖЕНИЕ К ПРОФЕССИЯМ; -СИСТЕМАТИЗИРУЮТСЯ И УГЛУБЛЯЮТСЯ ЗНАНИЯ О ЛЮДЯХ РАЗНЫХ ПРОФЕССИЙ, ПРЕДСТАВЛЕНИЯ О ТРУДОВОЙ ДЕЯТЕЛЬНОСТИ.</a:t>
            </a:r>
          </a:p>
          <a:p>
            <a:endParaRPr lang="ru-RU" sz="1700">
              <a:cs typeface="Calibri"/>
            </a:endParaRPr>
          </a:p>
        </p:txBody>
      </p:sp>
      <p:pic>
        <p:nvPicPr>
          <p:cNvPr id="4" name="Рисунок 4" descr="Изображение выглядит как человек, внутренний, мальчик&#10;&#10;Автоматически созданное описание">
            <a:extLst>
              <a:ext uri="{FF2B5EF4-FFF2-40B4-BE49-F238E27FC236}">
                <a16:creationId xmlns:a16="http://schemas.microsoft.com/office/drawing/2014/main" id="{825D544F-F35E-D7BE-118B-D52C194D36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28" b="2747"/>
          <a:stretch/>
        </p:blipFill>
        <p:spPr>
          <a:xfrm rot="5400000">
            <a:off x="-1111204" y="1111204"/>
            <a:ext cx="6858000" cy="463559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965820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0D8CE-0A24-0DBD-55DC-635C75F4D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0C5EF62-346D-5994-5A42-52E0BBA39E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9638" y="209115"/>
            <a:ext cx="8425014" cy="6306163"/>
          </a:xfrm>
        </p:spPr>
      </p:pic>
    </p:spTree>
    <p:extLst>
      <p:ext uri="{BB962C8B-B14F-4D97-AF65-F5344CB8AC3E}">
        <p14:creationId xmlns:p14="http://schemas.microsoft.com/office/powerpoint/2010/main" val="2685478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8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Сюжетно-ролевые игры по профориентации с детьми с ОВЗ</vt:lpstr>
      <vt:lpstr>Презентация PowerPoint</vt:lpstr>
      <vt:lpstr>Презентация PowerPoint</vt:lpstr>
      <vt:lpstr>Этапы.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540</cp:revision>
  <dcterms:created xsi:type="dcterms:W3CDTF">2022-04-19T19:24:58Z</dcterms:created>
  <dcterms:modified xsi:type="dcterms:W3CDTF">2022-04-19T21:54:56Z</dcterms:modified>
</cp:coreProperties>
</file>